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666EBEF-2B94-4239-8ADB-E3D93D7942F8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B9B85883-A525-400F-9F09-5A36D6120D9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088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20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338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0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853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030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62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2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20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460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61378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482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84079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81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4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457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10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525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" name="click.wav"/>
          </p:stSnd>
        </p:sndAc>
      </p:transition>
    </mc:Choice>
    <mc:Fallback>
      <p:transition spd="slow">
        <p:fad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7F8681-F172-4644-A0DC-EC97FB509B04}" type="datetimeFigureOut">
              <a:rPr lang="fa-IR" smtClean="0"/>
              <a:t>04/11/1443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5D6F01-0B9B-45CE-90D6-666ED9347BB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42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19" name="click.wav"/>
          </p:stSnd>
        </p:sndAc>
      </p:transition>
    </mc:Choice>
    <mc:Fallback>
      <p:transition spd="slow">
        <p:fade/>
        <p:sndAc>
          <p:stSnd>
            <p:snd r:embed="rId19" name="click.wav"/>
          </p:stSnd>
        </p:sndAc>
      </p:transition>
    </mc:Fallback>
  </mc:AlternateConten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A33C-E151-0B9A-2F58-8CB969D05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sz="6000" b="1">
                <a:cs typeface="B Nazanin" panose="00000400000000000000" pitchFamily="2" charset="-78"/>
              </a:rPr>
              <a:t>تصمیم پذیری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314B4-C1D2-33CF-78BD-D090D41734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Aria</a:t>
            </a:r>
            <a:r>
              <a:rPr lang="en-US" sz="2800"/>
              <a:t>_</a:t>
            </a:r>
            <a:r>
              <a:rPr lang="en-US" sz="3200"/>
              <a:t>type</a:t>
            </a:r>
          </a:p>
          <a:p>
            <a:r>
              <a:rPr lang="fa-IR" sz="2800"/>
              <a:t>دانشگاه تهران</a:t>
            </a:r>
          </a:p>
        </p:txBody>
      </p:sp>
    </p:spTree>
    <p:extLst>
      <p:ext uri="{BB962C8B-B14F-4D97-AF65-F5344CB8AC3E}">
        <p14:creationId xmlns:p14="http://schemas.microsoft.com/office/powerpoint/2010/main" val="156196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7B33E-38ED-FA61-82AC-B7579917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/>
              <a:t>مسئله تولید یک رشته توسط یک گرامر مستقل از متن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6DB02-B971-D8C0-2D3B-BC7292A93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sz="1800"/>
              <a:t>A</a:t>
            </a:r>
            <a:r>
              <a:rPr lang="en-US" sz="1800" baseline="-30000"/>
              <a:t>CFG</a:t>
            </a:r>
            <a:r>
              <a:rPr lang="en-US" sz="1800"/>
              <a:t>={&lt;G,w&gt;| G is a CFG that generates string w}</a:t>
            </a:r>
            <a:endParaRPr lang="fa-IR" sz="1600" b="1"/>
          </a:p>
          <a:p>
            <a:pPr marL="0" indent="0">
              <a:buNone/>
            </a:pPr>
            <a:r>
              <a:rPr lang="fa-IR" sz="1600" b="1"/>
              <a:t>قضیه 6: </a:t>
            </a:r>
            <a:r>
              <a:rPr lang="en-US" sz="1600" b="1"/>
              <a:t>A</a:t>
            </a:r>
            <a:r>
              <a:rPr lang="en-US" sz="1600" b="1" baseline="-30000"/>
              <a:t>CFG</a:t>
            </a:r>
            <a:r>
              <a:rPr lang="fa-IR" sz="1600" b="1" baseline="-30000"/>
              <a:t> </a:t>
            </a:r>
            <a:r>
              <a:rPr lang="fa-IR" sz="1600" b="1"/>
              <a:t>تصمیم پذیر است.</a:t>
            </a:r>
          </a:p>
          <a:p>
            <a:pPr marL="0" indent="0">
              <a:buNone/>
            </a:pPr>
            <a:r>
              <a:rPr lang="fa-IR" sz="1600" b="1"/>
              <a:t>اثبات: اگر </a:t>
            </a:r>
            <a:r>
              <a:rPr lang="en-US" sz="1600" b="1"/>
              <a:t>G</a:t>
            </a:r>
            <a:r>
              <a:rPr lang="fa-IR" sz="1600" b="1"/>
              <a:t> یک گرامر مستقل از متن به فرم نرمال چامسکی باشد، انگاه برای رشته </a:t>
            </a:r>
            <a:r>
              <a:rPr lang="en-US" sz="1600" b="1"/>
              <a:t>w</a:t>
            </a:r>
            <a:r>
              <a:rPr lang="fa-IR" sz="1600" b="1"/>
              <a:t> با طول </a:t>
            </a:r>
            <a:r>
              <a:rPr lang="en-US" sz="1600" b="1"/>
              <a:t>n</a:t>
            </a:r>
            <a:r>
              <a:rPr lang="fa-IR" sz="1600" b="1"/>
              <a:t>، اشتقاقی با </a:t>
            </a:r>
            <a:r>
              <a:rPr lang="en-US" sz="1600" b="1"/>
              <a:t>2n-1</a:t>
            </a:r>
            <a:r>
              <a:rPr lang="fa-IR" sz="1600" b="1"/>
              <a:t> گام وجود دارد. بنابراین بررسی همه اشتقاق های با تعداد گام های </a:t>
            </a:r>
            <a:r>
              <a:rPr lang="en-US" sz="1600" b="1"/>
              <a:t>2n-1</a:t>
            </a:r>
            <a:r>
              <a:rPr lang="fa-IR" sz="1600" b="1"/>
              <a:t> برای بررسی تولید رشته توسط </a:t>
            </a:r>
            <a:r>
              <a:rPr lang="en-US" sz="1600" b="1"/>
              <a:t>G</a:t>
            </a:r>
            <a:r>
              <a:rPr lang="fa-IR" sz="1600" b="1"/>
              <a:t> کافیست. بنابراین ماشین تورینگ تصمیم گیر </a:t>
            </a:r>
            <a:r>
              <a:rPr lang="en-US" sz="1600" b="1"/>
              <a:t>S</a:t>
            </a:r>
            <a:r>
              <a:rPr lang="fa-IR" sz="1600" b="1"/>
              <a:t> را به صورت زیر می سازیم.</a:t>
            </a:r>
          </a:p>
          <a:p>
            <a:pPr marL="0" indent="0">
              <a:buNone/>
            </a:pPr>
            <a:r>
              <a:rPr lang="fa-IR" sz="1600" b="1"/>
              <a:t>ماشین تورینگ </a:t>
            </a:r>
            <a:r>
              <a:rPr lang="en-US" sz="1600" b="1"/>
              <a:t>S</a:t>
            </a:r>
            <a:r>
              <a:rPr lang="fa-IR" sz="1600" b="1"/>
              <a:t>: ورودی</a:t>
            </a:r>
            <a:r>
              <a:rPr lang="en-US" sz="1600" b="1"/>
              <a:t>G,w&gt;</a:t>
            </a:r>
            <a:r>
              <a:rPr lang="fa-IR" sz="1600" b="1"/>
              <a:t> &gt; به طوریکه </a:t>
            </a:r>
            <a:r>
              <a:rPr lang="en-US" sz="1600" b="1"/>
              <a:t>G</a:t>
            </a:r>
            <a:r>
              <a:rPr lang="fa-IR" sz="1600" b="1"/>
              <a:t> یک </a:t>
            </a:r>
            <a:r>
              <a:rPr lang="en-US" sz="1600" b="1"/>
              <a:t>CFG</a:t>
            </a:r>
            <a:r>
              <a:rPr lang="fa-IR" sz="1600" b="1"/>
              <a:t> و </a:t>
            </a:r>
            <a:r>
              <a:rPr lang="en-US" sz="1600" b="1"/>
              <a:t>w</a:t>
            </a:r>
            <a:r>
              <a:rPr lang="fa-IR" sz="1600" b="1"/>
              <a:t> یک رشته است.</a:t>
            </a:r>
          </a:p>
          <a:p>
            <a:pPr marL="0" indent="0">
              <a:buNone/>
            </a:pPr>
            <a:r>
              <a:rPr lang="fa-IR" sz="1600"/>
              <a:t>              </a:t>
            </a:r>
            <a:r>
              <a:rPr lang="en-US" sz="1600"/>
              <a:t>1</a:t>
            </a:r>
            <a:r>
              <a:rPr lang="fa-IR" sz="1600"/>
              <a:t>. </a:t>
            </a:r>
            <a:r>
              <a:rPr lang="en-US" sz="1600"/>
              <a:t>G</a:t>
            </a:r>
            <a:r>
              <a:rPr lang="fa-IR" sz="1600"/>
              <a:t> را به گرامر معادل ان در فرم نرمال چامسکی تبذیل می کنیم.</a:t>
            </a:r>
          </a:p>
          <a:p>
            <a:pPr marL="0" indent="0">
              <a:buNone/>
            </a:pPr>
            <a:r>
              <a:rPr lang="fa-IR" sz="1600"/>
              <a:t>             </a:t>
            </a:r>
            <a:r>
              <a:rPr lang="en-US" sz="1600"/>
              <a:t>2</a:t>
            </a:r>
            <a:r>
              <a:rPr lang="fa-IR" sz="1600"/>
              <a:t>. همه ی اشتقاق های با تعداد </a:t>
            </a:r>
            <a:r>
              <a:rPr lang="en-US" sz="1600"/>
              <a:t>2n-1</a:t>
            </a:r>
            <a:r>
              <a:rPr lang="fa-IR" sz="1600"/>
              <a:t> گام را لیست کرده </a:t>
            </a:r>
            <a:endParaRPr lang="fa-IR" sz="2000"/>
          </a:p>
          <a:p>
            <a:pPr marL="0" indent="0">
              <a:buNone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6750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B65B3-FDE3-583F-E51B-D50F797D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/>
              <a:t>تهی بودن زبان یک </a:t>
            </a:r>
            <a:r>
              <a:rPr lang="en-US"/>
              <a:t>CFG 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7113B-8C25-B28C-6CD0-F5DE7DE9C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sz="2000"/>
              <a:t>E</a:t>
            </a:r>
            <a:r>
              <a:rPr lang="en-US" sz="2000" baseline="-30000"/>
              <a:t>CFG</a:t>
            </a:r>
            <a:r>
              <a:rPr lang="en-US" sz="2000"/>
              <a:t>={&lt;G&gt;| G is a CFG and L(G) =</a:t>
            </a:r>
            <a:r>
              <a:rPr lang="en-US" sz="2000">
                <a:latin typeface="MS Gothic" panose="020B0609070205080204" pitchFamily="49" charset="-128"/>
                <a:ea typeface="MS Gothic" panose="020B0609070205080204" pitchFamily="49" charset="-128"/>
              </a:rPr>
              <a:t>∅</a:t>
            </a:r>
            <a:r>
              <a:rPr lang="en-US" sz="2000"/>
              <a:t>}</a:t>
            </a:r>
          </a:p>
          <a:p>
            <a:pPr marL="0" indent="0">
              <a:buNone/>
            </a:pPr>
            <a:r>
              <a:rPr lang="fa-IR" sz="2000" b="1"/>
              <a:t>قضیه 7: </a:t>
            </a:r>
            <a:r>
              <a:rPr lang="en-US" sz="2000" b="1"/>
              <a:t>E</a:t>
            </a:r>
            <a:r>
              <a:rPr lang="en-US" sz="2000" b="1" baseline="-30000"/>
              <a:t>CFG</a:t>
            </a:r>
            <a:r>
              <a:rPr lang="fa-IR" sz="2000" b="1"/>
              <a:t> تصمیم پذیر است.</a:t>
            </a:r>
          </a:p>
          <a:p>
            <a:pPr marL="0" indent="0">
              <a:buNone/>
            </a:pPr>
            <a:r>
              <a:rPr lang="fa-IR" sz="2000" b="1"/>
              <a:t>اثبات: ماشین تورینگ تصمیم پذیر </a:t>
            </a:r>
            <a:r>
              <a:rPr lang="en-US" sz="2000" b="1"/>
              <a:t>R</a:t>
            </a:r>
            <a:r>
              <a:rPr lang="fa-IR" sz="2000" b="1"/>
              <a:t> را به صورت زیر می سازیم.</a:t>
            </a:r>
          </a:p>
          <a:p>
            <a:pPr marL="0" indent="0">
              <a:buNone/>
            </a:pPr>
            <a:r>
              <a:rPr lang="fa-IR" sz="2000" b="1"/>
              <a:t>ماشین تورینگ </a:t>
            </a:r>
            <a:r>
              <a:rPr lang="en-US" sz="2000" b="1"/>
              <a:t>R</a:t>
            </a:r>
            <a:r>
              <a:rPr lang="fa-IR" sz="2000" b="1"/>
              <a:t>: ورودی </a:t>
            </a:r>
            <a:r>
              <a:rPr lang="en-US" sz="2000" b="1"/>
              <a:t>&lt;G&gt;</a:t>
            </a:r>
            <a:r>
              <a:rPr lang="fa-IR" sz="2000" b="1"/>
              <a:t> به طوریکه </a:t>
            </a:r>
            <a:r>
              <a:rPr lang="en-US" sz="2000" b="1"/>
              <a:t>G</a:t>
            </a:r>
            <a:r>
              <a:rPr lang="fa-IR" sz="2000" b="1"/>
              <a:t> یک </a:t>
            </a:r>
            <a:r>
              <a:rPr lang="en-US" sz="2000" b="1"/>
              <a:t>CFG</a:t>
            </a:r>
            <a:r>
              <a:rPr lang="fa-IR" sz="2000" b="1"/>
              <a:t> است.</a:t>
            </a:r>
          </a:p>
          <a:p>
            <a:pPr marL="0" indent="0">
              <a:buNone/>
            </a:pPr>
            <a:r>
              <a:rPr lang="fa-IR" sz="2000">
                <a:solidFill>
                  <a:schemeClr val="accent1"/>
                </a:solidFill>
              </a:rPr>
              <a:t>             </a:t>
            </a:r>
            <a:r>
              <a:rPr lang="en-US" sz="1800">
                <a:solidFill>
                  <a:schemeClr val="accent1"/>
                </a:solidFill>
              </a:rPr>
              <a:t>1</a:t>
            </a:r>
            <a:r>
              <a:rPr lang="fa-IR" sz="1800">
                <a:solidFill>
                  <a:schemeClr val="accent1"/>
                </a:solidFill>
              </a:rPr>
              <a:t>.</a:t>
            </a:r>
            <a:r>
              <a:rPr lang="fa-IR" sz="1800"/>
              <a:t> همه ی نماد های پایانی در گرامر را برچسب می زنیم.</a:t>
            </a:r>
          </a:p>
          <a:p>
            <a:pPr marL="0" indent="0">
              <a:buNone/>
            </a:pPr>
            <a:r>
              <a:rPr lang="fa-IR" sz="1800"/>
              <a:t>              </a:t>
            </a:r>
            <a:r>
              <a:rPr lang="en-US" sz="1800">
                <a:solidFill>
                  <a:schemeClr val="accent1"/>
                </a:solidFill>
              </a:rPr>
              <a:t>2</a:t>
            </a:r>
            <a:r>
              <a:rPr lang="fa-IR" sz="1800">
                <a:solidFill>
                  <a:schemeClr val="accent1"/>
                </a:solidFill>
              </a:rPr>
              <a:t>.</a:t>
            </a:r>
            <a:r>
              <a:rPr lang="fa-IR" sz="1800"/>
              <a:t> گام بعدی را تا زمانی تکرار کنید که هیچ متغیر جدیدی را نتوانید برچسب بزنید</a:t>
            </a:r>
          </a:p>
          <a:p>
            <a:pPr marL="0" indent="0">
              <a:buNone/>
            </a:pPr>
            <a:r>
              <a:rPr lang="fa-IR" sz="1800">
                <a:solidFill>
                  <a:schemeClr val="accent1"/>
                </a:solidFill>
              </a:rPr>
              <a:t>              </a:t>
            </a:r>
            <a:r>
              <a:rPr lang="en-US" sz="1800">
                <a:solidFill>
                  <a:schemeClr val="accent1"/>
                </a:solidFill>
              </a:rPr>
              <a:t>3</a:t>
            </a:r>
            <a:r>
              <a:rPr lang="fa-IR" sz="1800">
                <a:solidFill>
                  <a:schemeClr val="accent1"/>
                </a:solidFill>
              </a:rPr>
              <a:t>.</a:t>
            </a:r>
            <a:r>
              <a:rPr lang="fa-IR" sz="1800"/>
              <a:t> همه ی متغیر های چون </a:t>
            </a:r>
            <a:r>
              <a:rPr lang="en-US" sz="1800"/>
              <a:t>A</a:t>
            </a:r>
            <a:r>
              <a:rPr lang="fa-IR" sz="1800"/>
              <a:t> را برچسب بزنید در صورتی که قاعده ای چون </a:t>
            </a:r>
            <a:r>
              <a:rPr lang="en-US" sz="1800"/>
              <a:t>A</a:t>
            </a:r>
            <a:r>
              <a:rPr lang="en-US" sz="1800">
                <a:latin typeface="MS Gothic" panose="020B0609070205080204" pitchFamily="49" charset="-128"/>
                <a:ea typeface="MS Gothic" panose="020B0609070205080204" pitchFamily="49" charset="-128"/>
              </a:rPr>
              <a:t>➞U</a:t>
            </a:r>
            <a:r>
              <a:rPr lang="en-US" sz="1800" baseline="-30000">
                <a:latin typeface="MS Gothic" panose="020B0609070205080204" pitchFamily="49" charset="-128"/>
                <a:ea typeface="MS Gothic" panose="020B0609070205080204" pitchFamily="49" charset="-128"/>
              </a:rPr>
              <a:t>1</a:t>
            </a:r>
            <a:r>
              <a:rPr lang="en-US" sz="1800">
                <a:latin typeface="MS Gothic" panose="020B0609070205080204" pitchFamily="49" charset="-128"/>
                <a:ea typeface="MS Gothic" panose="020B0609070205080204" pitchFamily="49" charset="-128"/>
              </a:rPr>
              <a:t>U</a:t>
            </a:r>
            <a:r>
              <a:rPr lang="en-US" sz="1800" baseline="-30000">
                <a:latin typeface="MS Gothic" panose="020B0609070205080204" pitchFamily="49" charset="-128"/>
                <a:ea typeface="MS Gothic" panose="020B0609070205080204" pitchFamily="49" charset="-128"/>
              </a:rPr>
              <a:t>2</a:t>
            </a:r>
            <a:r>
              <a:rPr lang="en-US" sz="1800">
                <a:latin typeface="MS Gothic" panose="020B0609070205080204" pitchFamily="49" charset="-128"/>
                <a:ea typeface="MS Gothic" panose="020B0609070205080204" pitchFamily="49" charset="-128"/>
              </a:rPr>
              <a:t>…U</a:t>
            </a:r>
            <a:r>
              <a:rPr lang="en-US" sz="1800" baseline="-30000">
                <a:latin typeface="MS Gothic" panose="020B0609070205080204" pitchFamily="49" charset="-128"/>
                <a:ea typeface="MS Gothic" panose="020B0609070205080204" pitchFamily="49" charset="-128"/>
              </a:rPr>
              <a:t>n</a:t>
            </a:r>
            <a:r>
              <a:rPr lang="fa-IR" sz="1800" baseline="-30000">
                <a:latin typeface="MS Gothic" panose="020B0609070205080204" pitchFamily="49" charset="-128"/>
                <a:ea typeface="MS Gothic" panose="020B0609070205080204" pitchFamily="49" charset="-128"/>
              </a:rPr>
              <a:t>  </a:t>
            </a:r>
            <a:r>
              <a:rPr lang="fa-IR" sz="1800">
                <a:latin typeface="MS Gothic" panose="020B0609070205080204" pitchFamily="49" charset="-128"/>
                <a:ea typeface="MS Gothic" panose="020B0609070205080204" pitchFamily="49" charset="-128"/>
              </a:rPr>
              <a:t>موجود باشد به طوریکه  </a:t>
            </a:r>
          </a:p>
          <a:p>
            <a:pPr marL="0" indent="0">
              <a:buNone/>
            </a:pPr>
            <a:r>
              <a:rPr lang="fa-IR" sz="1800">
                <a:latin typeface="MS Gothic" panose="020B0609070205080204" pitchFamily="49" charset="-128"/>
                <a:ea typeface="MS Gothic" panose="020B0609070205080204" pitchFamily="49" charset="-128"/>
              </a:rPr>
              <a:t>                </a:t>
            </a:r>
            <a:r>
              <a:rPr lang="en-US" sz="1800">
                <a:latin typeface="MS Gothic" panose="020B0609070205080204" pitchFamily="49" charset="-128"/>
                <a:ea typeface="MS Gothic" panose="020B0609070205080204" pitchFamily="49" charset="-128"/>
              </a:rPr>
              <a:t>U1U2...Un</a:t>
            </a:r>
            <a:r>
              <a:rPr lang="fa-IR" sz="1800">
                <a:latin typeface="MS Gothic" panose="020B0609070205080204" pitchFamily="49" charset="-128"/>
                <a:ea typeface="MS Gothic" panose="020B0609070205080204" pitchFamily="49" charset="-128"/>
              </a:rPr>
              <a:t> همگی برچسب دار شده باشند.</a:t>
            </a:r>
          </a:p>
          <a:p>
            <a:pPr marL="0" indent="0">
              <a:buNone/>
            </a:pPr>
            <a:r>
              <a:rPr lang="fa-IR" sz="180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              </a:t>
            </a:r>
            <a:r>
              <a:rPr lang="en-US" sz="180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4</a:t>
            </a:r>
            <a:r>
              <a:rPr lang="fa-IR" sz="1800">
                <a:solidFill>
                  <a:schemeClr val="accent1"/>
                </a:solidFill>
                <a:latin typeface="MS Gothic" panose="020B0609070205080204" pitchFamily="49" charset="-128"/>
                <a:ea typeface="MS Gothic" panose="020B0609070205080204" pitchFamily="49" charset="-128"/>
              </a:rPr>
              <a:t>.</a:t>
            </a:r>
            <a:r>
              <a:rPr lang="fa-IR" sz="1800">
                <a:latin typeface="MS Gothic" panose="020B0609070205080204" pitchFamily="49" charset="-128"/>
                <a:ea typeface="MS Gothic" panose="020B0609070205080204" pitchFamily="49" charset="-128"/>
              </a:rPr>
              <a:t> اگر متغیر شروع بر چسب دار شده  بود </a:t>
            </a:r>
            <a:r>
              <a:rPr lang="en-US" sz="1800">
                <a:latin typeface="MS Gothic" panose="020B0609070205080204" pitchFamily="49" charset="-128"/>
                <a:ea typeface="MS Gothic" panose="020B0609070205080204" pitchFamily="49" charset="-128"/>
              </a:rPr>
              <a:t>reject</a:t>
            </a:r>
            <a:r>
              <a:rPr lang="fa-IR" sz="1800">
                <a:latin typeface="MS Gothic" panose="020B0609070205080204" pitchFamily="49" charset="-128"/>
                <a:ea typeface="MS Gothic" panose="020B0609070205080204" pitchFamily="49" charset="-128"/>
              </a:rPr>
              <a:t> می کنیم در غیر این صورت </a:t>
            </a:r>
            <a:r>
              <a:rPr lang="en-US" sz="1800">
                <a:latin typeface="MS Gothic" panose="020B0609070205080204" pitchFamily="49" charset="-128"/>
                <a:ea typeface="MS Gothic" panose="020B0609070205080204" pitchFamily="49" charset="-128"/>
              </a:rPr>
              <a:t>accept</a:t>
            </a:r>
            <a:r>
              <a:rPr lang="fa-IR" sz="1800">
                <a:latin typeface="MS Gothic" panose="020B0609070205080204" pitchFamily="49" charset="-128"/>
                <a:ea typeface="MS Gothic" panose="020B0609070205080204" pitchFamily="49" charset="-128"/>
              </a:rPr>
              <a:t> می کنیم.</a:t>
            </a:r>
            <a:endParaRPr lang="fa-IR" sz="1600"/>
          </a:p>
          <a:p>
            <a:pPr marL="0" indent="0">
              <a:buNone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290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CE9A-1F5C-2BF2-4D9D-75983492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/>
              <a:t>معادل بودن زبان دو</a:t>
            </a:r>
            <a:r>
              <a:rPr lang="fa-IR"/>
              <a:t> </a:t>
            </a:r>
            <a:r>
              <a:rPr lang="en-US"/>
              <a:t>CFG </a:t>
            </a:r>
            <a:endParaRPr lang="fa-I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C674D-F7D1-9F05-5F25-6F6BB2FC3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/>
              <a:t>EQ</a:t>
            </a:r>
            <a:r>
              <a:rPr lang="en-US" baseline="-30000"/>
              <a:t>CFG</a:t>
            </a:r>
            <a:r>
              <a:rPr lang="en-US"/>
              <a:t>={&lt;G,H&gt;| G and H are CFGs and L(G) = L(H)} </a:t>
            </a:r>
            <a:endParaRPr lang="fa-IR"/>
          </a:p>
          <a:p>
            <a:pPr marL="0" indent="0">
              <a:buNone/>
            </a:pPr>
            <a:r>
              <a:rPr lang="fa-IR"/>
              <a:t>  </a:t>
            </a:r>
          </a:p>
          <a:p>
            <a:pPr marL="0" indent="0" algn="ctr">
              <a:buNone/>
            </a:pPr>
            <a:r>
              <a:rPr lang="en-US" sz="2800" b="1"/>
              <a:t>EQ</a:t>
            </a:r>
            <a:r>
              <a:rPr lang="en-US" sz="2800" b="1" baseline="-30000"/>
              <a:t>CFG</a:t>
            </a:r>
            <a:r>
              <a:rPr lang="fa-IR" sz="2800" b="1"/>
              <a:t> تصمیم پذیر نیست.</a:t>
            </a:r>
          </a:p>
        </p:txBody>
      </p:sp>
    </p:spTree>
    <p:extLst>
      <p:ext uri="{BB962C8B-B14F-4D97-AF65-F5344CB8AC3E}">
        <p14:creationId xmlns:p14="http://schemas.microsoft.com/office/powerpoint/2010/main" val="341572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136A6-0CFC-8125-C7C9-3ECC473D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/>
              <a:t>هر زبان مستقل از متنی تصمیم پذیر است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74398-A04E-C954-89AF-6E7AF96B2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a-IR" b="1"/>
              <a:t>زبان مستقل از متن </a:t>
            </a:r>
            <a:r>
              <a:rPr lang="en-US" b="1"/>
              <a:t>A</a:t>
            </a:r>
            <a:r>
              <a:rPr lang="fa-IR" b="1"/>
              <a:t> مفروض است. گرامر مستقل از متن </a:t>
            </a:r>
            <a:r>
              <a:rPr lang="en-US" b="1"/>
              <a:t>G</a:t>
            </a:r>
            <a:r>
              <a:rPr lang="fa-IR" b="1"/>
              <a:t> وجود دارد به طوری که </a:t>
            </a:r>
            <a:r>
              <a:rPr lang="en-US" b="1"/>
              <a:t>L(G)=A</a:t>
            </a:r>
            <a:r>
              <a:rPr lang="fa-IR" b="1"/>
              <a:t>. حال ماشین تورینگ </a:t>
            </a:r>
            <a:r>
              <a:rPr lang="en-US" b="1"/>
              <a:t>M</a:t>
            </a:r>
            <a:r>
              <a:rPr lang="en-US" b="1" baseline="-30000"/>
              <a:t>G</a:t>
            </a:r>
            <a:r>
              <a:rPr lang="fa-IR" b="1"/>
              <a:t> را به صورت زیر می سازیم تا برای زبان </a:t>
            </a:r>
            <a:r>
              <a:rPr lang="en-US" b="1"/>
              <a:t>A</a:t>
            </a:r>
            <a:r>
              <a:rPr lang="fa-IR" b="1"/>
              <a:t> تصمیم بگیرد</a:t>
            </a:r>
          </a:p>
          <a:p>
            <a:pPr marL="0" indent="0" algn="just">
              <a:buNone/>
            </a:pPr>
            <a:r>
              <a:rPr lang="fa-IR" b="1"/>
              <a:t>ماشین تورینگ </a:t>
            </a:r>
            <a:r>
              <a:rPr lang="en-US" b="1"/>
              <a:t>M</a:t>
            </a:r>
            <a:r>
              <a:rPr lang="en-US" b="1" baseline="-30000"/>
              <a:t>G</a:t>
            </a:r>
            <a:r>
              <a:rPr lang="fa-IR" b="1"/>
              <a:t>: ورودی </a:t>
            </a:r>
            <a:r>
              <a:rPr lang="en-US" b="1"/>
              <a:t>w</a:t>
            </a:r>
            <a:endParaRPr lang="fa-IR" b="1"/>
          </a:p>
          <a:p>
            <a:pPr marL="0" indent="0">
              <a:buNone/>
            </a:pPr>
            <a:r>
              <a:rPr lang="fa-IR" sz="2000"/>
              <a:t>             </a:t>
            </a:r>
            <a:r>
              <a:rPr lang="en-US" sz="2000"/>
              <a:t>1</a:t>
            </a:r>
            <a:r>
              <a:rPr lang="fa-IR" sz="2000"/>
              <a:t>. ماشین تورینگ </a:t>
            </a:r>
            <a:r>
              <a:rPr lang="en-US" sz="2000"/>
              <a:t>S</a:t>
            </a:r>
            <a:r>
              <a:rPr lang="fa-IR" sz="2000"/>
              <a:t> از قضیه 6 را با ورودی </a:t>
            </a:r>
            <a:r>
              <a:rPr lang="en-US" sz="2000"/>
              <a:t>&lt;G,w&gt;</a:t>
            </a:r>
            <a:r>
              <a:rPr lang="fa-IR" sz="2000"/>
              <a:t> اجرا می کنیم.</a:t>
            </a:r>
          </a:p>
          <a:p>
            <a:pPr marL="0" indent="0">
              <a:buNone/>
            </a:pPr>
            <a:r>
              <a:rPr lang="fa-IR" sz="2000"/>
              <a:t>             </a:t>
            </a:r>
            <a:r>
              <a:rPr lang="en-US" sz="2000"/>
              <a:t>2</a:t>
            </a:r>
            <a:r>
              <a:rPr lang="fa-IR" sz="2000"/>
              <a:t>. اگر ماشین </a:t>
            </a:r>
            <a:r>
              <a:rPr lang="en-US" sz="2000"/>
              <a:t>S</a:t>
            </a:r>
            <a:r>
              <a:rPr lang="fa-IR" sz="2000"/>
              <a:t> جوای </a:t>
            </a:r>
            <a:r>
              <a:rPr lang="en-US" sz="2000"/>
              <a:t>accept</a:t>
            </a:r>
            <a:r>
              <a:rPr lang="fa-IR" sz="2000"/>
              <a:t> دهد، </a:t>
            </a:r>
            <a:r>
              <a:rPr lang="en-US" sz="2000"/>
              <a:t>accept</a:t>
            </a:r>
            <a:r>
              <a:rPr lang="fa-IR" sz="2000"/>
              <a:t> می کنیم، اگر جواب </a:t>
            </a:r>
            <a:r>
              <a:rPr lang="en-US" sz="2000"/>
              <a:t>reject</a:t>
            </a:r>
            <a:r>
              <a:rPr lang="fa-IR" sz="2000"/>
              <a:t> داد، </a:t>
            </a:r>
            <a:r>
              <a:rPr lang="en-US" sz="2000"/>
              <a:t>reject</a:t>
            </a:r>
            <a:r>
              <a:rPr lang="fa-IR" sz="2000"/>
              <a:t> </a:t>
            </a:r>
          </a:p>
          <a:p>
            <a:pPr marL="0" indent="0">
              <a:buNone/>
            </a:pPr>
            <a:r>
              <a:rPr lang="fa-IR" sz="2000"/>
              <a:t>                می کنیم.</a:t>
            </a:r>
            <a:r>
              <a:rPr lang="en-US" sz="2000"/>
              <a:t> </a:t>
            </a:r>
          </a:p>
          <a:p>
            <a:pPr marL="0" indent="0">
              <a:buNone/>
            </a:pPr>
            <a:r>
              <a:rPr lang="fa-IR"/>
              <a:t>             </a:t>
            </a:r>
            <a:r>
              <a:rPr lang="en-US"/>
              <a:t>     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733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8E01F-304F-A023-01CF-E35076AC9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b="1"/>
              <a:t>تصمیم پذیری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2C31F-A532-AD03-76CC-4EB39779F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/>
              <a:t>ماشین تورینگ به عنوان کامپیوتر همه منظوره</a:t>
            </a:r>
          </a:p>
          <a:p>
            <a:r>
              <a:rPr lang="fa-IR" sz="2800"/>
              <a:t>معادل بودن مفهوم الگوریتم و آنچه که ماشین تورینگ محاسبه می کند با استفاده از تز تورینگ- چرچ</a:t>
            </a:r>
          </a:p>
          <a:p>
            <a:r>
              <a:rPr lang="fa-IR" sz="2800"/>
              <a:t>توان محاسباتی الگوریتم ها</a:t>
            </a:r>
          </a:p>
          <a:p>
            <a:r>
              <a:rPr lang="fa-IR" sz="2800"/>
              <a:t>حل نشدنی بودن برخی مسائل</a:t>
            </a:r>
          </a:p>
          <a:p>
            <a:r>
              <a:rPr lang="fa-IR" sz="2800"/>
              <a:t>محدودیت ماشین های تورینگ یا به عبارتی کامپیوتر های همه منظوره </a:t>
            </a:r>
            <a:endParaRPr lang="fa-IR" sz="3600"/>
          </a:p>
        </p:txBody>
      </p:sp>
    </p:spTree>
    <p:extLst>
      <p:ext uri="{BB962C8B-B14F-4D97-AF65-F5344CB8AC3E}">
        <p14:creationId xmlns:p14="http://schemas.microsoft.com/office/powerpoint/2010/main" val="310266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44789-B239-AFAE-6971-F9D37C6D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5400" b="1"/>
              <a:t>زبان های تصمیم پذیر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05EB-C78B-AE1E-738D-9B7CC928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sz="1900" b="1"/>
              <a:t>زبان تصمیم پذیر توسط یک ماشین تورینگ تصمیم گیر، محاسبه می شود</a:t>
            </a:r>
          </a:p>
          <a:p>
            <a:r>
              <a:rPr lang="fa-IR" sz="1900" b="1"/>
              <a:t>مسائلی در مورد زبان های منظم:</a:t>
            </a:r>
          </a:p>
          <a:p>
            <a:r>
              <a:rPr lang="fa-IR" sz="1700"/>
              <a:t>عضویت یک رشته در </a:t>
            </a:r>
            <a:r>
              <a:rPr lang="en-US" sz="1700"/>
              <a:t>dfa ،nfa ،</a:t>
            </a:r>
            <a:r>
              <a:rPr lang="fa-IR" sz="1700"/>
              <a:t>عبارت منظم</a:t>
            </a:r>
          </a:p>
          <a:p>
            <a:r>
              <a:rPr lang="fa-IR" sz="1700"/>
              <a:t>تهی بودن زبان یک </a:t>
            </a:r>
            <a:r>
              <a:rPr lang="en-US" sz="1700"/>
              <a:t>d</a:t>
            </a:r>
            <a:endParaRPr lang="fa-IR" sz="1700"/>
          </a:p>
          <a:p>
            <a:r>
              <a:rPr lang="fa-IR" sz="1700"/>
              <a:t>معادل بودن زبان دو </a:t>
            </a:r>
            <a:r>
              <a:rPr lang="en-US" sz="1700"/>
              <a:t>d</a:t>
            </a:r>
            <a:endParaRPr lang="fa-IR" sz="1700"/>
          </a:p>
          <a:p>
            <a:r>
              <a:rPr lang="fa-IR" sz="1900" b="1"/>
              <a:t>مسائلی در مورد زبان های مستقل از متن:</a:t>
            </a:r>
          </a:p>
          <a:p>
            <a:r>
              <a:rPr lang="fa-IR" sz="1700"/>
              <a:t>عضویت یک رشته در زبان یک گرامر مستقل از متن</a:t>
            </a:r>
          </a:p>
          <a:p>
            <a:r>
              <a:rPr lang="fa-IR" sz="1700"/>
              <a:t>تهی بودن زبان یک گرامر مستقل از متن</a:t>
            </a:r>
          </a:p>
          <a:p>
            <a:r>
              <a:rPr lang="fa-IR" sz="1700"/>
              <a:t>معادل بودن زبان دو گرامر مستقل از متن</a:t>
            </a:r>
          </a:p>
          <a:p>
            <a:r>
              <a:rPr lang="fa-IR" sz="1500" b="1"/>
              <a:t>مسئله</a:t>
            </a:r>
            <a:r>
              <a:rPr lang="fa-IR" sz="1600" b="1"/>
              <a:t> توقف!!!!</a:t>
            </a:r>
            <a:endParaRPr lang="fa-IR" sz="2200" b="1"/>
          </a:p>
          <a:p>
            <a:endParaRPr lang="fa-IR" sz="3200"/>
          </a:p>
        </p:txBody>
      </p:sp>
    </p:spTree>
    <p:extLst>
      <p:ext uri="{BB962C8B-B14F-4D97-AF65-F5344CB8AC3E}">
        <p14:creationId xmlns:p14="http://schemas.microsoft.com/office/powerpoint/2010/main" val="236519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49AFE-3587-190F-E39E-DFE7C117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/>
              <a:t>مسئله پذیرش یک رشته توسط یک </a:t>
            </a:r>
            <a:r>
              <a:rPr lang="en-US" sz="4800"/>
              <a:t>dfa</a:t>
            </a:r>
            <a:endParaRPr lang="fa-IR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A4609-95C6-85AF-0465-C4C5B27DB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/>
              <a:t>A</a:t>
            </a:r>
            <a:r>
              <a:rPr lang="en-US" baseline="-30000"/>
              <a:t>DFA</a:t>
            </a:r>
            <a:r>
              <a:rPr lang="en-US"/>
              <a:t>={&lt;B,w&gt;| B is a DFA that accepts input string w}</a:t>
            </a:r>
            <a:endParaRPr lang="fa-IR" b="1"/>
          </a:p>
          <a:p>
            <a:pPr marL="0" indent="0">
              <a:buNone/>
            </a:pPr>
            <a:r>
              <a:rPr lang="fa-IR" b="1"/>
              <a:t>قضیه ۱ :</a:t>
            </a:r>
            <a:r>
              <a:rPr lang="en-US" b="1"/>
              <a:t>ADFA </a:t>
            </a:r>
            <a:r>
              <a:rPr lang="fa-IR" b="1"/>
              <a:t>تصمیم پذیر است.</a:t>
            </a:r>
          </a:p>
          <a:p>
            <a:pPr marL="0" indent="0">
              <a:buNone/>
            </a:pPr>
            <a:r>
              <a:rPr lang="fa-IR" b="1"/>
              <a:t>اثبات: الزم است ماشین تورینگ </a:t>
            </a:r>
            <a:r>
              <a:rPr lang="en-US" b="1"/>
              <a:t>M </a:t>
            </a:r>
            <a:r>
              <a:rPr lang="fa-IR" b="1"/>
              <a:t>طراحی شود به طوریکه برای </a:t>
            </a:r>
            <a:r>
              <a:rPr lang="en-US" b="1"/>
              <a:t>ADFA </a:t>
            </a:r>
            <a:r>
              <a:rPr lang="fa-IR" b="1"/>
              <a:t>تصمیم بگیرد. </a:t>
            </a:r>
          </a:p>
          <a:p>
            <a:pPr marL="0" indent="0">
              <a:buNone/>
            </a:pPr>
            <a:r>
              <a:rPr lang="fa-IR" b="1"/>
              <a:t>ماشین تورینگ </a:t>
            </a:r>
            <a:r>
              <a:rPr lang="en-US" b="1"/>
              <a:t>M</a:t>
            </a:r>
            <a:r>
              <a:rPr lang="fa-IR" b="1"/>
              <a:t> : ورودی </a:t>
            </a:r>
            <a:r>
              <a:rPr lang="en-US" b="1"/>
              <a:t>B,W&gt;</a:t>
            </a:r>
            <a:r>
              <a:rPr lang="fa-IR" b="1"/>
              <a:t>&gt; به طوریکه </a:t>
            </a:r>
            <a:r>
              <a:rPr lang="en-US" b="1"/>
              <a:t>B</a:t>
            </a:r>
            <a:r>
              <a:rPr lang="fa-IR" b="1"/>
              <a:t> یک </a:t>
            </a:r>
            <a:r>
              <a:rPr lang="en-US" b="1"/>
              <a:t>DFA</a:t>
            </a:r>
            <a:r>
              <a:rPr lang="fa-IR" b="1"/>
              <a:t> است و </a:t>
            </a:r>
            <a:r>
              <a:rPr lang="en-US" b="1"/>
              <a:t>w</a:t>
            </a:r>
            <a:r>
              <a:rPr lang="fa-IR" b="1"/>
              <a:t> رشته است.</a:t>
            </a:r>
          </a:p>
          <a:p>
            <a:pPr marL="0" indent="0">
              <a:buNone/>
            </a:pPr>
            <a:r>
              <a:rPr lang="fa-IR"/>
              <a:t>           </a:t>
            </a:r>
            <a:r>
              <a:rPr lang="en-US" sz="2000">
                <a:solidFill>
                  <a:schemeClr val="accent1"/>
                </a:solidFill>
              </a:rPr>
              <a:t>1</a:t>
            </a:r>
            <a:r>
              <a:rPr lang="fa-IR" sz="2000">
                <a:solidFill>
                  <a:schemeClr val="accent1"/>
                </a:solidFill>
              </a:rPr>
              <a:t>. </a:t>
            </a:r>
            <a:r>
              <a:rPr lang="fa-IR" sz="2000"/>
              <a:t>کار </a:t>
            </a:r>
            <a:r>
              <a:rPr lang="en-US" sz="2000"/>
              <a:t>B</a:t>
            </a:r>
            <a:r>
              <a:rPr lang="fa-IR" sz="2000"/>
              <a:t> را با ورودی </a:t>
            </a:r>
            <a:r>
              <a:rPr lang="en-US" sz="2000"/>
              <a:t>w</a:t>
            </a:r>
            <a:r>
              <a:rPr lang="fa-IR" sz="2000"/>
              <a:t> شبیه سازی می کنیم.</a:t>
            </a:r>
          </a:p>
          <a:p>
            <a:pPr marL="0" indent="0">
              <a:buNone/>
            </a:pPr>
            <a:r>
              <a:rPr lang="fa-IR">
                <a:solidFill>
                  <a:schemeClr val="accent1"/>
                </a:solidFill>
              </a:rPr>
              <a:t>        </a:t>
            </a:r>
            <a:r>
              <a:rPr lang="fa-IR" sz="2000">
                <a:solidFill>
                  <a:schemeClr val="accent1"/>
                </a:solidFill>
              </a:rPr>
              <a:t>   </a:t>
            </a:r>
            <a:r>
              <a:rPr lang="en-US" sz="2000">
                <a:solidFill>
                  <a:schemeClr val="accent1"/>
                </a:solidFill>
              </a:rPr>
              <a:t>2</a:t>
            </a:r>
            <a:r>
              <a:rPr lang="fa-IR" sz="2000">
                <a:solidFill>
                  <a:schemeClr val="accent1"/>
                </a:solidFill>
              </a:rPr>
              <a:t>. </a:t>
            </a:r>
            <a:r>
              <a:rPr lang="fa-IR" sz="2000"/>
              <a:t>اگر شبیه سازی خاتمه یابد و به حالتی از </a:t>
            </a:r>
            <a:r>
              <a:rPr lang="en-US" sz="2000"/>
              <a:t>B</a:t>
            </a:r>
            <a:r>
              <a:rPr lang="fa-IR" sz="2000"/>
              <a:t> برسیم که حالت پایانی باشد </a:t>
            </a:r>
            <a:r>
              <a:rPr lang="en-US" sz="2000"/>
              <a:t>accept</a:t>
            </a:r>
            <a:r>
              <a:rPr lang="fa-IR" sz="2000"/>
              <a:t> </a:t>
            </a:r>
          </a:p>
          <a:p>
            <a:pPr marL="0" indent="0">
              <a:buNone/>
            </a:pPr>
            <a:r>
              <a:rPr lang="fa-IR" sz="2000">
                <a:solidFill>
                  <a:schemeClr val="accent1"/>
                </a:solidFill>
              </a:rPr>
              <a:t>               </a:t>
            </a:r>
            <a:r>
              <a:rPr lang="fa-IR" sz="2000"/>
              <a:t>می کنیم در غیر اینصورت </a:t>
            </a:r>
            <a:r>
              <a:rPr lang="en-US" sz="2000"/>
              <a:t>reject</a:t>
            </a:r>
            <a:r>
              <a:rPr lang="fa-IR" sz="2000"/>
              <a:t> می کنیم.</a:t>
            </a:r>
            <a:endParaRPr lang="fa-IR" sz="20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40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BAA0-1AE1-AD50-1749-83EA5CD4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/>
              <a:t>مسئله پذیرش یک رشته توسط یک </a:t>
            </a:r>
            <a:r>
              <a:rPr lang="en-US" sz="4800"/>
              <a:t>nfa</a:t>
            </a:r>
            <a:endParaRPr lang="fa-IR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9F98-8FB6-6545-EB18-F9C23E3CA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/>
              <a:t>A</a:t>
            </a:r>
            <a:r>
              <a:rPr lang="en-US" baseline="-30000"/>
              <a:t>NFA</a:t>
            </a:r>
            <a:r>
              <a:rPr lang="en-US"/>
              <a:t>={&lt;B,w&gt;| B is a NFA that accepts input string w}</a:t>
            </a:r>
            <a:endParaRPr lang="fa-IR"/>
          </a:p>
          <a:p>
            <a:pPr marL="0" indent="0">
              <a:buNone/>
            </a:pPr>
            <a:r>
              <a:rPr lang="fa-IR" sz="2000" b="1"/>
              <a:t>قضیه ۲ :</a:t>
            </a:r>
            <a:r>
              <a:rPr lang="en-US" sz="2000" b="1"/>
              <a:t>ANFA </a:t>
            </a:r>
            <a:r>
              <a:rPr lang="fa-IR" sz="2000" b="1"/>
              <a:t>تصمیم پذیر است.</a:t>
            </a:r>
          </a:p>
          <a:p>
            <a:pPr marL="0" indent="0">
              <a:buNone/>
            </a:pPr>
            <a:r>
              <a:rPr lang="fa-IR" sz="2000" b="1"/>
              <a:t>اثبات: الزم است ماشین تورینگ </a:t>
            </a:r>
            <a:r>
              <a:rPr lang="en-US" sz="2000" b="1"/>
              <a:t>N </a:t>
            </a:r>
            <a:r>
              <a:rPr lang="fa-IR" sz="2000" b="1"/>
              <a:t>طراحی شود به طوریکه برای </a:t>
            </a:r>
            <a:r>
              <a:rPr lang="en-US" sz="2000" b="1"/>
              <a:t>ANFA</a:t>
            </a:r>
            <a:r>
              <a:rPr lang="fa-IR" sz="2000" b="1"/>
              <a:t>تصمیم بگیرد.</a:t>
            </a:r>
          </a:p>
          <a:p>
            <a:pPr marL="0" indent="0">
              <a:buNone/>
            </a:pPr>
            <a:r>
              <a:rPr lang="fa-IR" sz="2000" b="1"/>
              <a:t>ماشین تورینگ </a:t>
            </a:r>
            <a:r>
              <a:rPr lang="en-US" sz="2000" b="1"/>
              <a:t>N</a:t>
            </a:r>
            <a:r>
              <a:rPr lang="fa-IR" sz="2000" b="1"/>
              <a:t> : ورودی </a:t>
            </a:r>
            <a:r>
              <a:rPr lang="en-US" sz="2000" b="1"/>
              <a:t>B,w&gt;</a:t>
            </a:r>
            <a:r>
              <a:rPr lang="fa-IR" sz="2000" b="1"/>
              <a:t>&gt; به طوریکه </a:t>
            </a:r>
            <a:r>
              <a:rPr lang="en-US" sz="2000" b="1"/>
              <a:t>B</a:t>
            </a:r>
            <a:r>
              <a:rPr lang="fa-IR" sz="2000" b="1"/>
              <a:t> یک </a:t>
            </a:r>
            <a:r>
              <a:rPr lang="en-US" sz="2000" b="1"/>
              <a:t>NFA</a:t>
            </a:r>
            <a:r>
              <a:rPr lang="fa-IR" sz="2000" b="1"/>
              <a:t> است و </a:t>
            </a:r>
            <a:r>
              <a:rPr lang="en-US" sz="2000" b="1"/>
              <a:t>w</a:t>
            </a:r>
            <a:r>
              <a:rPr lang="fa-IR" sz="2000" b="1"/>
              <a:t> یک رشته است.</a:t>
            </a:r>
          </a:p>
          <a:p>
            <a:pPr marL="0" indent="0">
              <a:buNone/>
            </a:pPr>
            <a:r>
              <a:rPr lang="fa-IR" sz="2000"/>
              <a:t>               </a:t>
            </a:r>
            <a:r>
              <a:rPr lang="en-US" sz="1800">
                <a:solidFill>
                  <a:schemeClr val="accent1"/>
                </a:solidFill>
              </a:rPr>
              <a:t>1</a:t>
            </a:r>
            <a:r>
              <a:rPr lang="fa-IR" sz="1800">
                <a:solidFill>
                  <a:schemeClr val="accent1"/>
                </a:solidFill>
              </a:rPr>
              <a:t>. </a:t>
            </a:r>
            <a:r>
              <a:rPr lang="en-US" sz="1800"/>
              <a:t>NFA</a:t>
            </a:r>
            <a:r>
              <a:rPr lang="fa-IR" sz="1800"/>
              <a:t> ورودی </a:t>
            </a:r>
            <a:r>
              <a:rPr lang="en-US" sz="1800"/>
              <a:t>D</a:t>
            </a:r>
            <a:r>
              <a:rPr lang="fa-IR" sz="1800"/>
              <a:t> را به یک </a:t>
            </a:r>
            <a:r>
              <a:rPr lang="en-US" sz="1800"/>
              <a:t>DFA</a:t>
            </a:r>
            <a:r>
              <a:rPr lang="fa-IR" sz="1800"/>
              <a:t> معادل ان با استفاده از الگوریتم تبدیل کرده و نام</a:t>
            </a:r>
            <a:r>
              <a: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 ان را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C</a:t>
            </a:r>
            <a:r>
              <a: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 بگزارید.</a:t>
            </a:r>
          </a:p>
          <a:p>
            <a:pPr marL="0" indent="0">
              <a:buNone/>
            </a:pPr>
            <a:r>
              <a:rPr lang="fa-IR" sz="180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Times New Roman" panose="02020603050405020304" pitchFamily="18" charset="0"/>
              </a:rPr>
              <a:t>                 </a:t>
            </a:r>
            <a:r>
              <a:rPr lang="en-US" sz="1800">
                <a:solidFill>
                  <a:schemeClr val="accent1"/>
                </a:solidFill>
                <a:latin typeface="Garamond" panose="02020404030301010803"/>
                <a:cs typeface="Times New Roman" panose="02020603050405020304" pitchFamily="18" charset="0"/>
              </a:rPr>
              <a:t>2</a:t>
            </a:r>
            <a:r>
              <a:rPr lang="fa-IR" sz="1800">
                <a:solidFill>
                  <a:schemeClr val="accent1"/>
                </a:solidFill>
                <a:latin typeface="Garamond" panose="02020404030301010803"/>
                <a:cs typeface="Times New Roman" panose="02020603050405020304" pitchFamily="18" charset="0"/>
              </a:rPr>
              <a:t>. </a:t>
            </a:r>
            <a:r>
              <a:rPr lang="fa-IR" sz="180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Times New Roman" panose="02020603050405020304" pitchFamily="18" charset="0"/>
              </a:rPr>
              <a:t>ماشین تورینگ </a:t>
            </a: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Times New Roman" panose="02020603050405020304" pitchFamily="18" charset="0"/>
              </a:rPr>
              <a:t>M</a:t>
            </a:r>
            <a:r>
              <a:rPr lang="fa-IR" sz="180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Times New Roman" panose="02020603050405020304" pitchFamily="18" charset="0"/>
              </a:rPr>
              <a:t> از قضیه 1 را با ورودی </a:t>
            </a: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Times New Roman" panose="02020603050405020304" pitchFamily="18" charset="0"/>
              </a:rPr>
              <a:t>C,w&gt;</a:t>
            </a:r>
            <a:r>
              <a:rPr lang="fa-IR" sz="180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Times New Roman" panose="02020603050405020304" pitchFamily="18" charset="0"/>
              </a:rPr>
              <a:t>&gt; اجرا میکنیم.</a:t>
            </a:r>
          </a:p>
          <a:p>
            <a:pPr marL="0" indent="0">
              <a:buNone/>
            </a:pPr>
            <a:r>
              <a: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                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fa-IR" sz="18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اگر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 جواب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accept</a:t>
            </a:r>
            <a:r>
              <a:rPr kumimoji="0" lang="fa-IR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aramond" panose="02020404030301010803"/>
                <a:ea typeface="+mn-ea"/>
                <a:cs typeface="Times New Roman" panose="02020603050405020304" pitchFamily="18" charset="0"/>
              </a:rPr>
              <a:t> دهد </a:t>
            </a: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Times New Roman" panose="02020603050405020304" pitchFamily="18" charset="0"/>
              </a:rPr>
              <a:t>accept </a:t>
            </a:r>
            <a:r>
              <a:rPr lang="fa-IR" sz="180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Times New Roman" panose="02020603050405020304" pitchFamily="18" charset="0"/>
              </a:rPr>
              <a:t> می کنیم در غیر این صورت </a:t>
            </a:r>
            <a:r>
              <a:rPr lang="en-US" sz="180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Times New Roman" panose="02020603050405020304" pitchFamily="18" charset="0"/>
              </a:rPr>
              <a:t>reject</a:t>
            </a:r>
            <a:r>
              <a:rPr lang="fa-IR" sz="1800">
                <a:solidFill>
                  <a:prstClr val="black">
                    <a:lumMod val="85000"/>
                    <a:lumOff val="15000"/>
                  </a:prstClr>
                </a:solidFill>
                <a:latin typeface="Garamond" panose="02020404030301010803"/>
                <a:cs typeface="Times New Roman" panose="02020603050405020304" pitchFamily="18" charset="0"/>
              </a:rPr>
              <a:t> می کنیم.</a:t>
            </a:r>
          </a:p>
          <a:p>
            <a:pPr marL="0" indent="0">
              <a:buNone/>
            </a:pPr>
            <a:r>
              <a:rPr lang="fa-IR" sz="2000" b="1"/>
              <a:t>در مرحله ۲ با اجرای ماشین توریگ </a:t>
            </a:r>
            <a:r>
              <a:rPr lang="en-US" sz="2000" b="1"/>
              <a:t>M </a:t>
            </a:r>
            <a:r>
              <a:rPr lang="fa-IR" sz="2000" b="1"/>
              <a:t>در واقع از آن به عنوان زیر روالی استفاده شده است. </a:t>
            </a:r>
            <a:endParaRPr kumimoji="0" lang="fa-IR" sz="2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  <a:p>
            <a:pPr marL="0" indent="0">
              <a:buNone/>
            </a:pPr>
            <a:endParaRPr lang="fa-IR" sz="2000"/>
          </a:p>
        </p:txBody>
      </p:sp>
    </p:spTree>
    <p:extLst>
      <p:ext uri="{BB962C8B-B14F-4D97-AF65-F5344CB8AC3E}">
        <p14:creationId xmlns:p14="http://schemas.microsoft.com/office/powerpoint/2010/main" val="352487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02B8-B2AD-725E-6F83-8F871826D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b="1"/>
              <a:t>مسئله تولید یک رشته توسط یک عبارت منظم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468E3-147C-9F47-79AB-5633C5C4F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/>
              <a:t>A</a:t>
            </a:r>
            <a:r>
              <a:rPr lang="en-US" baseline="-30000"/>
              <a:t>REX</a:t>
            </a:r>
            <a:r>
              <a:rPr lang="en-US"/>
              <a:t>={&lt;R,w&gt;| R is a regular expression that generates string w}</a:t>
            </a:r>
            <a:endParaRPr lang="fa-IR"/>
          </a:p>
          <a:p>
            <a:pPr marL="0" indent="0">
              <a:buNone/>
            </a:pPr>
            <a:r>
              <a:rPr lang="fa-IR" sz="2000" b="1"/>
              <a:t>قضیه 3: </a:t>
            </a:r>
            <a:r>
              <a:rPr lang="en-US" sz="2000" b="1"/>
              <a:t>A</a:t>
            </a:r>
            <a:r>
              <a:rPr lang="en-US" sz="2000" b="1" baseline="-30000"/>
              <a:t>REX</a:t>
            </a:r>
            <a:r>
              <a:rPr lang="fa-IR" sz="2000" b="1"/>
              <a:t>تصمیم پذیر است.</a:t>
            </a:r>
          </a:p>
          <a:p>
            <a:pPr marL="0" indent="0">
              <a:buNone/>
            </a:pPr>
            <a:r>
              <a:rPr lang="fa-IR" sz="2000" b="1"/>
              <a:t>اثبات: لازم است ماشین تورینگ </a:t>
            </a:r>
            <a:r>
              <a:rPr lang="en-US" sz="2000" b="1"/>
              <a:t>P</a:t>
            </a:r>
            <a:r>
              <a:rPr lang="fa-IR" sz="2000" b="1"/>
              <a:t> طراحی شود به طوریکه برای </a:t>
            </a:r>
            <a:r>
              <a:rPr lang="en-US" sz="2000" b="1"/>
              <a:t>A</a:t>
            </a:r>
            <a:r>
              <a:rPr lang="en-US" sz="2000" b="1" baseline="-30000"/>
              <a:t>REX</a:t>
            </a:r>
            <a:r>
              <a:rPr lang="fa-IR" sz="2000" b="1"/>
              <a:t> تصمیم بگیرد.</a:t>
            </a:r>
          </a:p>
          <a:p>
            <a:pPr marL="0" indent="0">
              <a:buNone/>
            </a:pPr>
            <a:r>
              <a:rPr lang="fa-IR" sz="2000" b="1"/>
              <a:t>ماشین تورینگ </a:t>
            </a:r>
            <a:r>
              <a:rPr lang="en-US" sz="2000" b="1"/>
              <a:t>P</a:t>
            </a:r>
            <a:r>
              <a:rPr lang="fa-IR" sz="2000" b="1"/>
              <a:t>: ورودی</a:t>
            </a:r>
            <a:r>
              <a:rPr lang="en-US" sz="2000" b="1"/>
              <a:t>R,w&gt;</a:t>
            </a:r>
            <a:r>
              <a:rPr lang="fa-IR" sz="2000" b="1"/>
              <a:t>&gt; به طوریکه </a:t>
            </a:r>
            <a:r>
              <a:rPr lang="en-US" sz="2000" b="1"/>
              <a:t>R</a:t>
            </a:r>
            <a:r>
              <a:rPr lang="fa-IR" sz="2000" b="1"/>
              <a:t> یک عبارت منظم است و </a:t>
            </a:r>
            <a:r>
              <a:rPr lang="en-US" sz="2000" b="1"/>
              <a:t>w</a:t>
            </a:r>
            <a:r>
              <a:rPr lang="fa-IR" sz="2000" b="1"/>
              <a:t> یک رشته است.</a:t>
            </a:r>
          </a:p>
          <a:p>
            <a:pPr marL="0" indent="0">
              <a:buNone/>
            </a:pPr>
            <a:r>
              <a:rPr lang="fa-IR" sz="2000">
                <a:solidFill>
                  <a:schemeClr val="accent1"/>
                </a:solidFill>
              </a:rPr>
              <a:t>             </a:t>
            </a:r>
            <a:r>
              <a:rPr lang="en-US" sz="2000">
                <a:solidFill>
                  <a:schemeClr val="accent1"/>
                </a:solidFill>
              </a:rPr>
              <a:t>1</a:t>
            </a:r>
            <a:r>
              <a:rPr lang="fa-IR" sz="2000">
                <a:solidFill>
                  <a:schemeClr val="accent1"/>
                </a:solidFill>
              </a:rPr>
              <a:t>.</a:t>
            </a:r>
            <a:r>
              <a:rPr lang="fa-IR" sz="2000"/>
              <a:t> عبارت منظم </a:t>
            </a:r>
            <a:r>
              <a:rPr lang="en-US" sz="2000"/>
              <a:t>R</a:t>
            </a:r>
            <a:r>
              <a:rPr lang="fa-IR" sz="2000"/>
              <a:t> را به یک </a:t>
            </a:r>
            <a:r>
              <a:rPr lang="en-US" sz="2000"/>
              <a:t>NFA</a:t>
            </a:r>
            <a:r>
              <a:rPr lang="fa-IR" sz="2000"/>
              <a:t> معادل ان با استفاده از الگوریتم، تبدیل کرده و نام ان را </a:t>
            </a:r>
            <a:r>
              <a:rPr lang="en-US" sz="2000"/>
              <a:t>A</a:t>
            </a:r>
            <a:r>
              <a:rPr lang="fa-IR" sz="2000"/>
              <a:t> بگزارید.</a:t>
            </a:r>
          </a:p>
          <a:p>
            <a:pPr marL="0" indent="0">
              <a:buNone/>
            </a:pPr>
            <a:r>
              <a:rPr lang="fa-IR" sz="2000"/>
              <a:t>             </a:t>
            </a:r>
            <a:r>
              <a:rPr lang="en-US" sz="2000">
                <a:solidFill>
                  <a:schemeClr val="accent1"/>
                </a:solidFill>
              </a:rPr>
              <a:t>2</a:t>
            </a:r>
            <a:r>
              <a:rPr lang="fa-IR" sz="2000">
                <a:solidFill>
                  <a:schemeClr val="accent1"/>
                </a:solidFill>
              </a:rPr>
              <a:t>.</a:t>
            </a:r>
            <a:r>
              <a:rPr lang="fa-IR" sz="2000"/>
              <a:t> ماشین تورینگ </a:t>
            </a:r>
            <a:r>
              <a:rPr lang="en-US" sz="2000"/>
              <a:t>N</a:t>
            </a:r>
            <a:r>
              <a:rPr lang="fa-IR" sz="2000"/>
              <a:t> از قضیه 2 را با ورودی </a:t>
            </a:r>
            <a:r>
              <a:rPr lang="en-US" sz="2000"/>
              <a:t>A,w&gt;</a:t>
            </a:r>
            <a:r>
              <a:rPr lang="fa-IR" sz="2000"/>
              <a:t>&gt; اجرا نمایید.</a:t>
            </a:r>
          </a:p>
          <a:p>
            <a:pPr marL="0" indent="0">
              <a:buNone/>
            </a:pPr>
            <a:r>
              <a:rPr lang="fa-IR" sz="2000">
                <a:solidFill>
                  <a:schemeClr val="accent1"/>
                </a:solidFill>
              </a:rPr>
              <a:t>             </a:t>
            </a:r>
            <a:r>
              <a:rPr lang="en-US" sz="2000">
                <a:solidFill>
                  <a:schemeClr val="accent1"/>
                </a:solidFill>
              </a:rPr>
              <a:t>3</a:t>
            </a:r>
            <a:r>
              <a:rPr lang="fa-IR" sz="2000">
                <a:solidFill>
                  <a:schemeClr val="accent1"/>
                </a:solidFill>
              </a:rPr>
              <a:t>.</a:t>
            </a:r>
            <a:r>
              <a:rPr lang="fa-IR" sz="2000"/>
              <a:t> اگر </a:t>
            </a:r>
            <a:r>
              <a:rPr lang="en-US" sz="2000"/>
              <a:t>N</a:t>
            </a:r>
            <a:r>
              <a:rPr lang="fa-IR" sz="2000"/>
              <a:t> جواب </a:t>
            </a:r>
            <a:r>
              <a:rPr lang="en-US" sz="2000"/>
              <a:t>accept</a:t>
            </a:r>
            <a:r>
              <a:rPr lang="fa-IR" sz="2000"/>
              <a:t> دهد، </a:t>
            </a:r>
            <a:r>
              <a:rPr lang="en-US" sz="2000"/>
              <a:t>accept</a:t>
            </a:r>
            <a:r>
              <a:rPr lang="fa-IR" sz="2000"/>
              <a:t> می کنیم، در غیر این صورت </a:t>
            </a:r>
            <a:r>
              <a:rPr lang="en-US" sz="2000"/>
              <a:t>reject</a:t>
            </a:r>
            <a:r>
              <a:rPr lang="fa-IR" sz="2000"/>
              <a:t> می کنیم.</a:t>
            </a:r>
          </a:p>
          <a:p>
            <a:pPr marL="0" indent="0">
              <a:buNone/>
            </a:pPr>
            <a:endParaRPr lang="fa-IR" sz="2000"/>
          </a:p>
        </p:txBody>
      </p:sp>
    </p:spTree>
    <p:extLst>
      <p:ext uri="{BB962C8B-B14F-4D97-AF65-F5344CB8AC3E}">
        <p14:creationId xmlns:p14="http://schemas.microsoft.com/office/powerpoint/2010/main" val="61697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CCB0-EBAB-55BF-671C-E42FCCAF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/>
              <a:t>تهی بودن زبان یک </a:t>
            </a:r>
            <a:r>
              <a:rPr lang="en-US" sz="4800"/>
              <a:t>DFA</a:t>
            </a:r>
            <a:endParaRPr lang="fa-IR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09D29-4EE9-9143-D125-0F4BE3918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/>
              <a:t>E</a:t>
            </a:r>
            <a:r>
              <a:rPr lang="en-US" baseline="-30000"/>
              <a:t>DFA</a:t>
            </a:r>
            <a:r>
              <a:rPr lang="en-US"/>
              <a:t>={&lt;A&gt;| A is a DFA and L(A) =</a:t>
            </a:r>
            <a:r>
              <a:rPr lang="en-US" sz="3200">
                <a:latin typeface="MS Gothic" panose="020B0609070205080204" pitchFamily="49" charset="-128"/>
                <a:ea typeface="MS Gothic" panose="020B0609070205080204" pitchFamily="49" charset="-128"/>
              </a:rPr>
              <a:t>∅</a:t>
            </a:r>
            <a:r>
              <a:rPr lang="en-US"/>
              <a:t>}</a:t>
            </a:r>
            <a:endParaRPr lang="fa-IR"/>
          </a:p>
          <a:p>
            <a:pPr marL="0" indent="0">
              <a:buNone/>
            </a:pPr>
            <a:r>
              <a:rPr lang="fa-IR" sz="1800" b="1"/>
              <a:t>قضیه 4: </a:t>
            </a:r>
            <a:r>
              <a:rPr lang="en-US" sz="1800" b="1"/>
              <a:t>E</a:t>
            </a:r>
            <a:r>
              <a:rPr lang="en-US" sz="1800" b="1" baseline="-30000"/>
              <a:t>DFA</a:t>
            </a:r>
            <a:r>
              <a:rPr lang="fa-IR" sz="1800" b="1"/>
              <a:t> تصمیم پذیر است.</a:t>
            </a:r>
          </a:p>
          <a:p>
            <a:pPr marL="0" indent="0" algn="just">
              <a:buNone/>
            </a:pPr>
            <a:r>
              <a:rPr lang="fa-IR" sz="1800" b="1"/>
              <a:t>اثبات: </a:t>
            </a:r>
            <a:r>
              <a:rPr lang="en-US" sz="1800" b="1"/>
              <a:t>DFA</a:t>
            </a:r>
            <a:r>
              <a:rPr lang="fa-IR" sz="1800" b="1"/>
              <a:t> در صورتی رشته هایی را می پذیرد اگر و تنها اگر حالت پایانی ان از حالت شروع ماشین قابل دسترس باشد. بر همین اساس ماشین تورینگ </a:t>
            </a:r>
            <a:r>
              <a:rPr lang="en-US" sz="1800" b="1"/>
              <a:t>T</a:t>
            </a:r>
            <a:r>
              <a:rPr lang="fa-IR" sz="1800" b="1"/>
              <a:t> طراحی شود به طوریکه که برای </a:t>
            </a:r>
            <a:r>
              <a:rPr lang="en-US" sz="1800" b="1"/>
              <a:t>E</a:t>
            </a:r>
            <a:r>
              <a:rPr lang="en-US" sz="1800" b="1" baseline="-30000"/>
              <a:t>DFA</a:t>
            </a:r>
            <a:r>
              <a:rPr lang="fa-IR" sz="1800" b="1"/>
              <a:t> تصمیم بگیرد.</a:t>
            </a:r>
          </a:p>
          <a:p>
            <a:pPr marL="0" indent="0" algn="just">
              <a:buNone/>
            </a:pPr>
            <a:r>
              <a:rPr lang="fa-IR" sz="1800" b="1"/>
              <a:t>ماشین تورینگ </a:t>
            </a:r>
            <a:r>
              <a:rPr lang="en-US" sz="1800" b="1"/>
              <a:t>T</a:t>
            </a:r>
            <a:r>
              <a:rPr lang="fa-IR" sz="1800" b="1"/>
              <a:t> : ورودی </a:t>
            </a:r>
            <a:r>
              <a:rPr lang="en-US" sz="1800" b="1"/>
              <a:t>A&gt;</a:t>
            </a:r>
            <a:r>
              <a:rPr lang="fa-IR" sz="1800" b="1"/>
              <a:t>&gt; به طوریکه </a:t>
            </a:r>
            <a:r>
              <a:rPr lang="en-US" sz="1800" b="1"/>
              <a:t>A</a:t>
            </a:r>
            <a:r>
              <a:rPr lang="fa-IR" sz="1800" b="1"/>
              <a:t> یک </a:t>
            </a:r>
            <a:r>
              <a:rPr lang="en-US" sz="1800" b="1"/>
              <a:t>DFA</a:t>
            </a:r>
            <a:r>
              <a:rPr lang="fa-IR" sz="1800" b="1"/>
              <a:t> است.</a:t>
            </a:r>
          </a:p>
          <a:p>
            <a:pPr marL="0" indent="0" algn="just">
              <a:buNone/>
            </a:pPr>
            <a:r>
              <a:rPr lang="fa-IR" sz="1600">
                <a:solidFill>
                  <a:schemeClr val="accent1"/>
                </a:solidFill>
              </a:rPr>
              <a:t>               </a:t>
            </a:r>
            <a:r>
              <a:rPr lang="en-US" sz="1600">
                <a:solidFill>
                  <a:schemeClr val="accent1"/>
                </a:solidFill>
              </a:rPr>
              <a:t>1</a:t>
            </a:r>
            <a:r>
              <a:rPr lang="fa-IR" sz="1600">
                <a:solidFill>
                  <a:schemeClr val="accent1"/>
                </a:solidFill>
              </a:rPr>
              <a:t>.</a:t>
            </a:r>
            <a:r>
              <a:rPr lang="fa-IR" sz="1600"/>
              <a:t> حالت شروع </a:t>
            </a:r>
            <a:r>
              <a:rPr lang="en-US" sz="1600"/>
              <a:t>A</a:t>
            </a:r>
            <a:r>
              <a:rPr lang="fa-IR" sz="1600"/>
              <a:t> را برچسب بزنید.</a:t>
            </a:r>
          </a:p>
          <a:p>
            <a:pPr marL="0" indent="0" algn="just">
              <a:buNone/>
            </a:pPr>
            <a:r>
              <a:rPr lang="fa-IR" sz="1600">
                <a:solidFill>
                  <a:schemeClr val="accent1"/>
                </a:solidFill>
              </a:rPr>
              <a:t>               </a:t>
            </a:r>
            <a:r>
              <a:rPr lang="en-US" sz="1600">
                <a:solidFill>
                  <a:schemeClr val="accent1"/>
                </a:solidFill>
              </a:rPr>
              <a:t>2</a:t>
            </a:r>
            <a:r>
              <a:rPr lang="fa-IR" sz="1600">
                <a:solidFill>
                  <a:schemeClr val="accent1"/>
                </a:solidFill>
              </a:rPr>
              <a:t>.</a:t>
            </a:r>
            <a:r>
              <a:rPr lang="fa-IR" sz="1600"/>
              <a:t> گام بعد را تا زمانی اجرا نمایید که دیگر هیچ حالت (وضعیت) جدید برچسب دار نشود.</a:t>
            </a:r>
          </a:p>
          <a:p>
            <a:pPr marL="0" indent="0" algn="just">
              <a:buNone/>
            </a:pPr>
            <a:r>
              <a:rPr lang="fa-IR" sz="1600">
                <a:solidFill>
                  <a:schemeClr val="accent1"/>
                </a:solidFill>
              </a:rPr>
              <a:t>               </a:t>
            </a:r>
            <a:r>
              <a:rPr lang="en-US" sz="1600">
                <a:solidFill>
                  <a:schemeClr val="accent1"/>
                </a:solidFill>
              </a:rPr>
              <a:t>3</a:t>
            </a:r>
            <a:r>
              <a:rPr lang="fa-IR" sz="1600">
                <a:solidFill>
                  <a:schemeClr val="accent1"/>
                </a:solidFill>
              </a:rPr>
              <a:t>.</a:t>
            </a:r>
            <a:r>
              <a:rPr lang="fa-IR" sz="1600"/>
              <a:t> هر حالتی را برچسب دار می کنیم که گزاری به ان وارد می شود به ظوری که گزار از حالتی وارد می شود که در حال حاظر بر </a:t>
            </a:r>
          </a:p>
          <a:p>
            <a:pPr marL="0" indent="0" algn="just">
              <a:buNone/>
            </a:pPr>
            <a:r>
              <a:rPr lang="fa-IR" sz="1600"/>
              <a:t>                چسب دار شده.</a:t>
            </a:r>
          </a:p>
          <a:p>
            <a:pPr marL="0" indent="0" algn="just">
              <a:buNone/>
            </a:pPr>
            <a:r>
              <a:rPr lang="fa-IR" sz="1600">
                <a:solidFill>
                  <a:schemeClr val="accent1"/>
                </a:solidFill>
              </a:rPr>
              <a:t>               </a:t>
            </a:r>
            <a:r>
              <a:rPr lang="en-US" sz="1600">
                <a:solidFill>
                  <a:schemeClr val="accent1"/>
                </a:solidFill>
              </a:rPr>
              <a:t>4</a:t>
            </a:r>
            <a:r>
              <a:rPr lang="fa-IR" sz="1600">
                <a:solidFill>
                  <a:schemeClr val="accent1"/>
                </a:solidFill>
              </a:rPr>
              <a:t>.</a:t>
            </a:r>
            <a:r>
              <a:rPr lang="fa-IR" sz="1600"/>
              <a:t> اگر هیچ حالت پایانی، برچسب دار نشده باشد، </a:t>
            </a:r>
            <a:r>
              <a:rPr lang="en-US" sz="1600"/>
              <a:t>accept</a:t>
            </a:r>
            <a:r>
              <a:rPr lang="fa-IR" sz="1600"/>
              <a:t> می کنیم در غیر این صورت </a:t>
            </a:r>
            <a:r>
              <a:rPr lang="en-US" sz="1600"/>
              <a:t>reject</a:t>
            </a:r>
            <a:r>
              <a:rPr lang="fa-IR" sz="1600"/>
              <a:t> می کنیم.</a:t>
            </a:r>
          </a:p>
          <a:p>
            <a:pPr marL="0" indent="0">
              <a:buNone/>
            </a:pP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21450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813F-958E-D212-0E8B-00D34EEA6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/>
              <a:t>معادل بودن زبان دو </a:t>
            </a:r>
            <a:r>
              <a:rPr lang="en-US" sz="4800"/>
              <a:t>DFA</a:t>
            </a:r>
            <a:endParaRPr lang="fa-IR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F63FB-43DE-5B95-FF1C-7D9D91AEB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/>
              <a:t>EQ</a:t>
            </a:r>
            <a:r>
              <a:rPr lang="en-US" baseline="-30000"/>
              <a:t>DFA</a:t>
            </a:r>
            <a:r>
              <a:rPr lang="en-US"/>
              <a:t>={&lt;A,B&gt;| A and B are DFAs and L(A) = L(B)}</a:t>
            </a:r>
            <a:endParaRPr lang="fa-IR"/>
          </a:p>
          <a:p>
            <a:pPr marL="0" indent="0">
              <a:buNone/>
            </a:pPr>
            <a:r>
              <a:rPr lang="fa-IR"/>
              <a:t>قضیه 5: </a:t>
            </a:r>
            <a:r>
              <a:rPr lang="en-US"/>
              <a:t>EQ</a:t>
            </a:r>
            <a:r>
              <a:rPr lang="en-US" baseline="-30000"/>
              <a:t>DFA</a:t>
            </a:r>
            <a:r>
              <a:rPr lang="fa-IR" baseline="-30000"/>
              <a:t> </a:t>
            </a:r>
            <a:r>
              <a:rPr lang="fa-IR"/>
              <a:t>تصمیم پذیر است.</a:t>
            </a:r>
          </a:p>
          <a:p>
            <a:pPr marL="0" indent="0">
              <a:buNone/>
            </a:pPr>
            <a:r>
              <a:rPr lang="fa-IR"/>
              <a:t>اثبات: برای اثبات این قضیه از قضیه 4 استفاده می کنیم. </a:t>
            </a:r>
            <a:r>
              <a:rPr lang="en-US"/>
              <a:t>DFA</a:t>
            </a:r>
            <a:r>
              <a:rPr lang="fa-IR"/>
              <a:t> ای می سازیم به طوری که زبان پذیرفته شده توسط ان تفاضل متقارن زبان دو ماشین </a:t>
            </a:r>
            <a:r>
              <a:rPr lang="en-US"/>
              <a:t>A</a:t>
            </a:r>
            <a:r>
              <a:rPr lang="fa-IR"/>
              <a:t> و </a:t>
            </a:r>
            <a:r>
              <a:rPr lang="en-US"/>
              <a:t>B</a:t>
            </a:r>
            <a:r>
              <a:rPr lang="fa-IR"/>
              <a:t> می باشد.</a:t>
            </a:r>
          </a:p>
          <a:p>
            <a:pPr marL="0" indent="0">
              <a:buNone/>
            </a:pPr>
            <a:endParaRPr lang="fa-I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BDECF-F2BD-9B17-5C1E-AA8E8D94E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4364172"/>
            <a:ext cx="3172268" cy="16194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E6750D-2128-FBCA-FD32-4FC47FB6D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46" y="4673777"/>
            <a:ext cx="3143689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3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A7A08-4579-4043-77CD-43E5E254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b="1"/>
              <a:t>معادل بودن زبان دو </a:t>
            </a:r>
            <a:r>
              <a:rPr lang="en-US" sz="4800"/>
              <a:t>DFA </a:t>
            </a:r>
            <a:endParaRPr lang="fa-IR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9369F-EC37-7B53-0CEC-BC258A7E5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a-IR" b="1"/>
              <a:t>ماشین تورینگ </a:t>
            </a:r>
            <a:r>
              <a:rPr lang="en-US" b="1"/>
              <a:t>F</a:t>
            </a:r>
            <a:r>
              <a:rPr lang="fa-IR" b="1"/>
              <a:t>: ورودی </a:t>
            </a:r>
            <a:r>
              <a:rPr lang="en-US" b="1"/>
              <a:t>A,B&gt;</a:t>
            </a:r>
            <a:r>
              <a:rPr lang="fa-IR" b="1"/>
              <a:t>&gt; به طوریکه </a:t>
            </a:r>
            <a:r>
              <a:rPr lang="en-US" b="1"/>
              <a:t>A</a:t>
            </a:r>
            <a:r>
              <a:rPr lang="fa-IR" b="1"/>
              <a:t> و </a:t>
            </a:r>
            <a:r>
              <a:rPr lang="en-US" b="1"/>
              <a:t>B</a:t>
            </a:r>
            <a:r>
              <a:rPr lang="fa-IR" b="1"/>
              <a:t> هر دو </a:t>
            </a:r>
            <a:r>
              <a:rPr lang="en-US" b="1"/>
              <a:t>DFA</a:t>
            </a:r>
            <a:r>
              <a:rPr lang="fa-IR" b="1"/>
              <a:t> هستند</a:t>
            </a:r>
          </a:p>
          <a:p>
            <a:pPr marL="0" indent="0">
              <a:buNone/>
            </a:pPr>
            <a:r>
              <a:rPr lang="fa-IR"/>
              <a:t>             </a:t>
            </a:r>
            <a:r>
              <a:rPr lang="en-US"/>
              <a:t>1</a:t>
            </a:r>
            <a:r>
              <a:rPr lang="fa-IR"/>
              <a:t>. </a:t>
            </a:r>
            <a:r>
              <a:rPr lang="en-US"/>
              <a:t>DFA</a:t>
            </a:r>
            <a:r>
              <a:rPr lang="fa-IR"/>
              <a:t> ای با نام </a:t>
            </a:r>
            <a:r>
              <a:rPr lang="en-US"/>
              <a:t>C</a:t>
            </a:r>
            <a:r>
              <a:rPr lang="fa-IR"/>
              <a:t> مشابه انچه توضیح داده شد بسازید</a:t>
            </a:r>
          </a:p>
          <a:p>
            <a:pPr marL="0" indent="0">
              <a:buNone/>
            </a:pPr>
            <a:r>
              <a:rPr lang="fa-IR"/>
              <a:t>            </a:t>
            </a:r>
            <a:r>
              <a:rPr lang="en-US"/>
              <a:t>2</a:t>
            </a:r>
            <a:r>
              <a:rPr lang="fa-IR"/>
              <a:t>. &lt;</a:t>
            </a:r>
            <a:r>
              <a:rPr lang="en-US"/>
              <a:t>C</a:t>
            </a:r>
            <a:r>
              <a:rPr lang="fa-IR"/>
              <a:t>&gt; را  به عنوان ورودی به ماشین تورینگ </a:t>
            </a:r>
            <a:r>
              <a:rPr lang="en-US"/>
              <a:t>T</a:t>
            </a:r>
            <a:r>
              <a:rPr lang="fa-IR"/>
              <a:t> از قضیه 4 بدهید و انرا اجرا نمایید</a:t>
            </a:r>
          </a:p>
          <a:p>
            <a:pPr marL="0" indent="0">
              <a:buNone/>
            </a:pPr>
            <a:r>
              <a:rPr lang="fa-IR"/>
              <a:t>            </a:t>
            </a:r>
            <a:r>
              <a:rPr lang="en-US"/>
              <a:t>3</a:t>
            </a:r>
            <a:r>
              <a:rPr lang="fa-IR"/>
              <a:t>. اگر </a:t>
            </a:r>
            <a:r>
              <a:rPr lang="en-US"/>
              <a:t>T</a:t>
            </a:r>
            <a:r>
              <a:rPr lang="fa-IR"/>
              <a:t> جواب </a:t>
            </a:r>
            <a:r>
              <a:rPr lang="en-US"/>
              <a:t>accept </a:t>
            </a:r>
            <a:r>
              <a:rPr lang="fa-IR"/>
              <a:t> داد، جواب </a:t>
            </a:r>
            <a:r>
              <a:rPr lang="en-US"/>
              <a:t>accept</a:t>
            </a:r>
            <a:r>
              <a:rPr lang="fa-IR"/>
              <a:t> می دهیم، در غیر این صورت جواب</a:t>
            </a:r>
          </a:p>
          <a:p>
            <a:pPr marL="0" indent="0">
              <a:buNone/>
            </a:pPr>
            <a:r>
              <a:rPr lang="fa-IR"/>
              <a:t>               </a:t>
            </a:r>
            <a:r>
              <a:rPr lang="en-US"/>
              <a:t>reject</a:t>
            </a:r>
            <a:r>
              <a:rPr lang="fa-IR"/>
              <a:t> می دهیم.</a:t>
            </a:r>
          </a:p>
        </p:txBody>
      </p:sp>
    </p:spTree>
    <p:extLst>
      <p:ext uri="{BB962C8B-B14F-4D97-AF65-F5344CB8AC3E}">
        <p14:creationId xmlns:p14="http://schemas.microsoft.com/office/powerpoint/2010/main" val="127540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</TotalTime>
  <Words>1297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MS Gothic</vt:lpstr>
      <vt:lpstr>Arial</vt:lpstr>
      <vt:lpstr>Calibri</vt:lpstr>
      <vt:lpstr>Garamond</vt:lpstr>
      <vt:lpstr>Organic</vt:lpstr>
      <vt:lpstr>تصمیم پذیری</vt:lpstr>
      <vt:lpstr>تصمیم پذیری</vt:lpstr>
      <vt:lpstr>زبان های تصمیم پذیر</vt:lpstr>
      <vt:lpstr>مسئله پذیرش یک رشته توسط یک dfa</vt:lpstr>
      <vt:lpstr>مسئله پذیرش یک رشته توسط یک nfa</vt:lpstr>
      <vt:lpstr>مسئله تولید یک رشته توسط یک عبارت منظم</vt:lpstr>
      <vt:lpstr>تهی بودن زبان یک DFA</vt:lpstr>
      <vt:lpstr>معادل بودن زبان دو DFA</vt:lpstr>
      <vt:lpstr>معادل بودن زبان دو DFA </vt:lpstr>
      <vt:lpstr>مسئله تولید یک رشته توسط یک گرامر مستقل از متن </vt:lpstr>
      <vt:lpstr>تهی بودن زبان یک CFG </vt:lpstr>
      <vt:lpstr>معادل بودن زبان دو CFG </vt:lpstr>
      <vt:lpstr>هر زبان مستقل از متنی تصمیم پذیر است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تصمیم پذیری</dc:title>
  <dc:creator>mostafa frahani</dc:creator>
  <cp:lastModifiedBy>mostafa frahani</cp:lastModifiedBy>
  <cp:revision>4</cp:revision>
  <dcterms:created xsi:type="dcterms:W3CDTF">2022-06-02T10:07:45Z</dcterms:created>
  <dcterms:modified xsi:type="dcterms:W3CDTF">2022-06-03T13:10:57Z</dcterms:modified>
</cp:coreProperties>
</file>